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702" r:id="rId2"/>
    <p:sldMasterId id="2147483690" r:id="rId3"/>
    <p:sldMasterId id="2147483714" r:id="rId4"/>
    <p:sldMasterId id="2147483728" r:id="rId5"/>
  </p:sldMasterIdLst>
  <p:notesMasterIdLst>
    <p:notesMasterId r:id="rId16"/>
  </p:notesMasterIdLst>
  <p:handoutMasterIdLst>
    <p:handoutMasterId r:id="rId17"/>
  </p:handoutMasterIdLst>
  <p:sldIdLst>
    <p:sldId id="408" r:id="rId6"/>
    <p:sldId id="389" r:id="rId7"/>
    <p:sldId id="447" r:id="rId8"/>
    <p:sldId id="434" r:id="rId9"/>
    <p:sldId id="433" r:id="rId10"/>
    <p:sldId id="449" r:id="rId11"/>
    <p:sldId id="457" r:id="rId12"/>
    <p:sldId id="453" r:id="rId13"/>
    <p:sldId id="445" r:id="rId14"/>
    <p:sldId id="452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y Samuelson" initials="SS" lastIdx="3" clrIdx="0"/>
  <p:cmAuthor id="1" name="Paul Larson" initials="prl" lastIdx="1" clrIdx="1"/>
  <p:cmAuthor id="2" name="Robert E. Scarborough" initials="re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00"/>
    <a:srgbClr val="467FCA"/>
    <a:srgbClr val="008080"/>
    <a:srgbClr val="0000CC"/>
    <a:srgbClr val="2A5794"/>
    <a:srgbClr val="FEFEF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4438" autoAdjust="0"/>
  </p:normalViewPr>
  <p:slideViewPr>
    <p:cSldViewPr snapToGrid="0">
      <p:cViewPr>
        <p:scale>
          <a:sx n="80" d="100"/>
          <a:sy n="80" d="100"/>
        </p:scale>
        <p:origin x="-7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86" y="179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5" tIns="45275" rIns="90555" bIns="45275" numCol="1" anchor="t" anchorCtr="0" compatLnSpc="1">
            <a:prstTxWarp prst="textNoShape">
              <a:avLst/>
            </a:prstTxWarp>
          </a:bodyPr>
          <a:lstStyle>
            <a:lvl1pPr defTabSz="904798">
              <a:defRPr sz="1100"/>
            </a:lvl1pPr>
          </a:lstStyle>
          <a:p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5" y="1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5" tIns="45275" rIns="90555" bIns="45275" numCol="1" anchor="t" anchorCtr="0" compatLnSpc="1">
            <a:prstTxWarp prst="textNoShape">
              <a:avLst/>
            </a:prstTxWarp>
          </a:bodyPr>
          <a:lstStyle>
            <a:lvl1pPr algn="r" defTabSz="904798">
              <a:defRPr sz="1100"/>
            </a:lvl1pPr>
          </a:lstStyle>
          <a:p>
            <a:endParaRPr lang="en-US" dirty="0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29125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5" tIns="45275" rIns="90555" bIns="45275" numCol="1" anchor="b" anchorCtr="0" compatLnSpc="1">
            <a:prstTxWarp prst="textNoShape">
              <a:avLst/>
            </a:prstTxWarp>
          </a:bodyPr>
          <a:lstStyle>
            <a:lvl1pPr defTabSz="904798">
              <a:defRPr sz="1100"/>
            </a:lvl1pPr>
          </a:lstStyle>
          <a:p>
            <a:endParaRPr lang="en-US" dirty="0"/>
          </a:p>
        </p:txBody>
      </p:sp>
      <p:sp>
        <p:nvSpPr>
          <p:cNvPr id="294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5" y="8829125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55" tIns="45275" rIns="90555" bIns="45275" numCol="1" anchor="b" anchorCtr="0" compatLnSpc="1">
            <a:prstTxWarp prst="textNoShape">
              <a:avLst/>
            </a:prstTxWarp>
          </a:bodyPr>
          <a:lstStyle>
            <a:lvl1pPr algn="r" defTabSz="904798">
              <a:defRPr sz="1100"/>
            </a:lvl1pPr>
          </a:lstStyle>
          <a:p>
            <a:fld id="{BA991D71-4DF2-4B99-A82B-4DFAE9CB9BB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47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30" rIns="92056" bIns="46030" numCol="1" anchor="t" anchorCtr="0" compatLnSpc="1">
            <a:prstTxWarp prst="textNoShape">
              <a:avLst/>
            </a:prstTxWarp>
          </a:bodyPr>
          <a:lstStyle>
            <a:lvl1pPr defTabSz="921469">
              <a:defRPr sz="1100"/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5" y="1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30" rIns="92056" bIns="46030" numCol="1" anchor="t" anchorCtr="0" compatLnSpc="1">
            <a:prstTxWarp prst="textNoShape">
              <a:avLst/>
            </a:prstTxWarp>
          </a:bodyPr>
          <a:lstStyle>
            <a:lvl1pPr algn="r" defTabSz="921469">
              <a:defRPr sz="1100"/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7" y="4416104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30" rIns="92056" bIns="46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125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30" rIns="92056" bIns="46030" numCol="1" anchor="b" anchorCtr="0" compatLnSpc="1">
            <a:prstTxWarp prst="textNoShape">
              <a:avLst/>
            </a:prstTxWarp>
          </a:bodyPr>
          <a:lstStyle>
            <a:lvl1pPr defTabSz="921469">
              <a:defRPr sz="1100"/>
            </a:lvl1pPr>
          </a:lstStyle>
          <a:p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5" y="8829125"/>
            <a:ext cx="3038145" cy="46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6" tIns="46030" rIns="92056" bIns="46030" numCol="1" anchor="b" anchorCtr="0" compatLnSpc="1">
            <a:prstTxWarp prst="textNoShape">
              <a:avLst/>
            </a:prstTxWarp>
          </a:bodyPr>
          <a:lstStyle>
            <a:lvl1pPr algn="r" defTabSz="921469">
              <a:defRPr sz="1100"/>
            </a:lvl1pPr>
          </a:lstStyle>
          <a:p>
            <a:fld id="{EF2BEA0C-BB26-4FA2-83E2-70B033F6FC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09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5533B-44C8-41C0-9856-DECC593BBFD4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5533B-44C8-41C0-9856-DECC593BBFD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5533B-44C8-41C0-9856-DECC593BBFD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9980" y="6845753"/>
          <a:ext cx="4673600" cy="1844041"/>
        </p:xfrm>
        <a:graphic>
          <a:graphicData uri="http://schemas.openxmlformats.org/drawingml/2006/table">
            <a:tbl>
              <a:tblPr/>
              <a:tblGrid>
                <a:gridCol w="1022350"/>
                <a:gridCol w="3651250"/>
              </a:tblGrid>
              <a:tr h="1874036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10" marR="52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“Planned Expenditures through 2020”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Include dollar figures (pie chart wedges will communicate percentages)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76% = $3.72 billion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16% = $784 million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6% = $294 million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2% = $98 million</a:t>
                      </a:r>
                    </a:p>
                  </a:txBody>
                  <a:tcPr marL="52710" marR="5271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4445" y="4495800"/>
            <a:ext cx="3495461" cy="2502580"/>
          </a:xfrm>
          <a:prstGeom prst="rect">
            <a:avLst/>
          </a:prstGeom>
          <a:noFill/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5533B-44C8-41C0-9856-DECC593BBFD4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BEA0C-BB26-4FA2-83E2-70B033F6FC1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oodsafe bakg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73BC5B-69A1-43E5-8432-155DCB73DC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9D652-B565-4DC0-9761-96E1B77943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4F49-E2F9-4365-AB2C-1F22293E69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0B7A0D-661C-4670-B905-DDA880E245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858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4A0F69-65F3-4A2E-8164-A206E89FF7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D72AA-D2C3-41EC-BA35-DC4723FC3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BAC61-E507-4F64-B22D-BF0A955C1C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oodsafe bakg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73BC5B-69A1-43E5-8432-155DCB73DC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90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D72AA-D2C3-41EC-BA35-DC4723FC3E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1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BAC61-E507-4F64-B22D-BF0A955C1CB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3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301B-04D4-4E6E-94C9-8621D5E286A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3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301B-04D4-4E6E-94C9-8621D5E286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2E31C-0B9A-4C3D-8E72-F276B0BC14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20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55DB1-0FED-4504-9E5A-DF208D3C7D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23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E5C2D-21A4-450B-92F4-25FD178B7C1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77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129AA-A3A8-4295-997C-B2729E65B0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48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DDF2-056A-4783-A1F2-21B78DACDE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18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9D652-B565-4DC0-9761-96E1B77943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46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4F49-E2F9-4365-AB2C-1F22293E69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6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0B7A0D-661C-4670-B905-DDA880E2455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229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4A0F69-65F3-4A2E-8164-A206E89FF7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01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loodsafe bakg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73BC5B-69A1-43E5-8432-155DCB73DCB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8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2E31C-0B9A-4C3D-8E72-F276B0BC14D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D72AA-D2C3-41EC-BA35-DC4723FC3E2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46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BAC61-E507-4F64-B22D-BF0A955C1CB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98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C301B-04D4-4E6E-94C9-8621D5E286A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35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2E31C-0B9A-4C3D-8E72-F276B0BC14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86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55DB1-0FED-4504-9E5A-DF208D3C7D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6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E5C2D-21A4-450B-92F4-25FD178B7C1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8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129AA-A3A8-4295-997C-B2729E65B0E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703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DDF2-056A-4783-A1F2-21B78DACDEA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12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9D652-B565-4DC0-9761-96E1B77943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67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74F49-E2F9-4365-AB2C-1F22293E697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0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55DB1-0FED-4504-9E5A-DF208D3C7D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0B7A0D-661C-4670-B905-DDA880E2455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78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4A0F69-65F3-4A2E-8164-A206E89FF73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1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E5C2D-21A4-450B-92F4-25FD178B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129AA-A3A8-4295-997C-B2729E65B0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DDF2-056A-4783-A1F2-21B78DACDE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odsafe bakgr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372225"/>
            <a:ext cx="4857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LSJRFS FCSA Amendment #2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2824" y="6419849"/>
            <a:ext cx="13239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04C6B-53D9-49AC-8AFD-056BAC75EAB6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4" name="Picture 3" descr="\\Nasdfm\dfmlan\FPO\FPO\USACE Studies\Lower Cache Creek FS\11. CVFPB\CVFPB_Logo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40284" y="207501"/>
            <a:ext cx="1185202" cy="11852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D73E3-C564-4694-83E3-D79D8D3D24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LSJRFS FCSA Amendment #2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0AA6-3407-438D-BA3B-2EC7F36B4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odsafe bakgr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372225"/>
            <a:ext cx="4857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2824" y="6419849"/>
            <a:ext cx="13239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04C6B-53D9-49AC-8AFD-056BAC75EA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3" descr="\\Gis1\dfmlan\FPO\FPO\USACE Studies\Lower Cache Creek FS\11. CVFPB\CVFPB_Log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81912" y="185738"/>
            <a:ext cx="1176337" cy="1176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37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odsafe bakgr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372225"/>
            <a:ext cx="48577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62824" y="6419849"/>
            <a:ext cx="13239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404C6B-53D9-49AC-8AFD-056BAC75EAB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3" descr="\\Gis1\dfmlan\FPO\FPO\USACE Studies\Lower Cache Creek FS\11. CVFPB\CVFPB_Log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81912" y="185738"/>
            <a:ext cx="1176337" cy="1176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571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87630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5334000" y="4267200"/>
            <a:ext cx="3581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4572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82759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West Sacramento, California Project</a:t>
            </a:r>
          </a:p>
          <a:p>
            <a:pPr algn="ctr"/>
            <a:r>
              <a:rPr lang="en-US" sz="32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General Reevaluation Report</a:t>
            </a:r>
          </a:p>
          <a:p>
            <a:pPr algn="ctr"/>
            <a:endParaRPr lang="en-US" sz="1400" b="1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b="1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Letter of Support for the West Sacramento General Reevaluation Report </a:t>
            </a:r>
            <a:endParaRPr lang="en-US" sz="2800" b="1" dirty="0" smtClean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>
              <a:solidFill>
                <a:srgbClr val="467FC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b="1" dirty="0" smtClean="0">
              <a:solidFill>
                <a:srgbClr val="467FC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Agenda Item </a:t>
            </a:r>
            <a:r>
              <a:rPr lang="en-US" sz="20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4G:   </a:t>
            </a:r>
            <a:r>
              <a:rPr lang="en-US" sz="20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Resolution </a:t>
            </a:r>
            <a:r>
              <a:rPr lang="en-US" sz="20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2015-13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August 28, </a:t>
            </a:r>
            <a:r>
              <a:rPr lang="en-US" sz="20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2015</a:t>
            </a:r>
          </a:p>
          <a:p>
            <a:pPr algn="ctr"/>
            <a:endParaRPr lang="en-US" sz="32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" pitchFamily="2" charset="0"/>
            </a:endParaRPr>
          </a:p>
          <a:p>
            <a:pPr algn="ctr"/>
            <a:endParaRPr lang="en-US" sz="800" b="1" dirty="0" smtClean="0">
              <a:solidFill>
                <a:srgbClr val="3366CC"/>
              </a:solidFill>
              <a:latin typeface="Blue Highway" pitchFamily="2" charset="0"/>
            </a:endParaRPr>
          </a:p>
          <a:p>
            <a:pPr algn="ctr"/>
            <a:endParaRPr lang="en-US" sz="36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0F69-65F3-4A2E-8164-A206E89FF730}" type="slidenum">
              <a:rPr lang="en-US" smtClean="0">
                <a:solidFill>
                  <a:srgbClr val="008080"/>
                </a:solidFill>
              </a:rPr>
              <a:pPr/>
              <a:t>1</a:t>
            </a:fld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588" y="5361768"/>
            <a:ext cx="3424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67FCA"/>
                </a:solidFill>
              </a:rPr>
              <a:t>Michael J. Musto, </a:t>
            </a:r>
            <a:r>
              <a:rPr lang="en-US" dirty="0" smtClean="0">
                <a:solidFill>
                  <a:srgbClr val="467FCA"/>
                </a:solidFill>
              </a:rPr>
              <a:t>PE</a:t>
            </a:r>
          </a:p>
          <a:p>
            <a:r>
              <a:rPr lang="en-US" dirty="0" smtClean="0">
                <a:solidFill>
                  <a:srgbClr val="467FCA"/>
                </a:solidFill>
              </a:rPr>
              <a:t>Project Manager</a:t>
            </a:r>
          </a:p>
          <a:p>
            <a:r>
              <a:rPr lang="en-US" dirty="0" smtClean="0">
                <a:solidFill>
                  <a:srgbClr val="467FCA"/>
                </a:solidFill>
              </a:rPr>
              <a:t>Flood Risk Reduction Projects </a:t>
            </a:r>
            <a:endParaRPr lang="en-US" dirty="0" smtClean="0">
              <a:solidFill>
                <a:srgbClr val="467FCA"/>
              </a:solidFill>
            </a:endParaRPr>
          </a:p>
          <a:p>
            <a:r>
              <a:rPr lang="en-US" dirty="0" smtClean="0">
                <a:solidFill>
                  <a:srgbClr val="467FCA"/>
                </a:solidFill>
              </a:rPr>
              <a:t>Section B</a:t>
            </a:r>
            <a:endParaRPr lang="en-US" dirty="0">
              <a:solidFill>
                <a:srgbClr val="467FC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982638"/>
            <a:ext cx="8229600" cy="8683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3366CC"/>
                </a:solidFill>
                <a:latin typeface="Garamond" pitchFamily="18" charset="0"/>
              </a:rPr>
              <a:t>Questions?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937" y="1908608"/>
            <a:ext cx="1176995" cy="11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486" y="5078791"/>
            <a:ext cx="1695238" cy="7523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53619" y="1849233"/>
            <a:ext cx="519284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prstClr val="black"/>
                </a:solidFill>
              </a:rPr>
              <a:t>DWR: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Michael J. Musto, </a:t>
            </a:r>
            <a:r>
              <a:rPr lang="en-US" sz="2000" dirty="0" smtClean="0">
                <a:solidFill>
                  <a:prstClr val="black"/>
                </a:solidFill>
              </a:rPr>
              <a:t>Project Manager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(916) </a:t>
            </a:r>
            <a:r>
              <a:rPr lang="en-US" sz="2000" dirty="0" smtClean="0">
                <a:solidFill>
                  <a:prstClr val="black"/>
                </a:solidFill>
              </a:rPr>
              <a:t>574-1447</a:t>
            </a:r>
            <a:endParaRPr lang="en-US" sz="2000" dirty="0" smtClean="0">
              <a:solidFill>
                <a:prstClr val="black"/>
              </a:solidFill>
            </a:endParaRP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michael.musto@water.ca.gov </a:t>
            </a:r>
            <a:endParaRPr lang="en-US" sz="2000" dirty="0" smtClean="0">
              <a:solidFill>
                <a:prstClr val="black"/>
              </a:solidFill>
            </a:endParaRPr>
          </a:p>
          <a:p>
            <a:pPr>
              <a:lnSpc>
                <a:spcPct val="75000"/>
              </a:lnSpc>
              <a:spcBef>
                <a:spcPts val="600"/>
              </a:spcBef>
            </a:pPr>
            <a:endParaRPr lang="en-US" sz="2000" b="1" dirty="0" smtClean="0">
              <a:solidFill>
                <a:prstClr val="black"/>
              </a:solidFill>
            </a:endParaRP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prstClr val="black"/>
                </a:solidFill>
              </a:rPr>
              <a:t>USACE: 	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Bryon L. Lake, Project Manager</a:t>
            </a:r>
          </a:p>
          <a:p>
            <a:pPr marL="342900" lvl="4" indent="-342900">
              <a:lnSpc>
                <a:spcPct val="75000"/>
              </a:lnSpc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(916) 557-7890</a:t>
            </a:r>
          </a:p>
          <a:p>
            <a:pPr marL="342900" lvl="4" indent="-342900">
              <a:lnSpc>
                <a:spcPct val="75000"/>
              </a:lnSpc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bryon.l.lake@usace.army.mil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prstClr val="black"/>
                </a:solidFill>
              </a:rPr>
              <a:t>WSAFCA: </a:t>
            </a:r>
            <a:r>
              <a:rPr lang="en-US" sz="2000" dirty="0" smtClean="0">
                <a:solidFill>
                  <a:prstClr val="black"/>
                </a:solidFill>
              </a:rPr>
              <a:t>	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Greg </a:t>
            </a:r>
            <a:r>
              <a:rPr lang="en-US" sz="2000" dirty="0" err="1" smtClean="0">
                <a:solidFill>
                  <a:prstClr val="black"/>
                </a:solidFill>
              </a:rPr>
              <a:t>Fabun</a:t>
            </a:r>
            <a:r>
              <a:rPr lang="en-US" sz="2000" dirty="0" smtClean="0">
                <a:solidFill>
                  <a:prstClr val="black"/>
                </a:solidFill>
              </a:rPr>
              <a:t>, Flood Protection Manager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(916) 617-4655</a:t>
            </a:r>
          </a:p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2000" dirty="0" smtClean="0">
                <a:solidFill>
                  <a:prstClr val="black"/>
                </a:solidFill>
              </a:rPr>
              <a:t>gregf@cityofwestsacramento.org</a:t>
            </a:r>
          </a:p>
        </p:txBody>
      </p:sp>
      <p:pic>
        <p:nvPicPr>
          <p:cNvPr id="12" name="Picture 7" descr="612px-US-ArmyCorpsOfEngineers-Logo_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2437" y="3490894"/>
            <a:ext cx="1348935" cy="10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911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27" y="1061063"/>
            <a:ext cx="8229600" cy="86836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366CC"/>
                </a:solidFill>
              </a:rPr>
              <a:t>Study Sponsors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3112450" y="1898080"/>
            <a:ext cx="5692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United States Army Corps of Engineers</a:t>
            </a:r>
          </a:p>
          <a:p>
            <a:r>
              <a:rPr lang="en-US" sz="2400" dirty="0" smtClean="0"/>
              <a:t>Sacramento District  (USACE)</a:t>
            </a:r>
          </a:p>
        </p:txBody>
      </p:sp>
      <p:pic>
        <p:nvPicPr>
          <p:cNvPr id="7" name="Picture 7" descr="612px-US-ArmyCorpsOfEngineers-Logo_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005" y="1780953"/>
            <a:ext cx="146685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VFPB_logo_update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652" y="3365204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127372" y="3455962"/>
            <a:ext cx="5806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Central Valley Flood Protection Board</a:t>
            </a:r>
          </a:p>
          <a:p>
            <a:r>
              <a:rPr lang="en-US" sz="2400" dirty="0" smtClean="0"/>
              <a:t>(Board)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8358" y="4787324"/>
            <a:ext cx="51858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West Sacramento Area Flood Control Agency (WSAFCA)</a:t>
            </a:r>
          </a:p>
          <a:p>
            <a:r>
              <a:rPr lang="en-US" dirty="0" smtClean="0"/>
              <a:t>    -  City of West Sacramento</a:t>
            </a:r>
          </a:p>
          <a:p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0F69-65F3-4A2E-8164-A206E89FF730}" type="slidenum">
              <a:rPr lang="en-US" smtClean="0">
                <a:solidFill>
                  <a:srgbClr val="008080"/>
                </a:solidFill>
              </a:rPr>
              <a:pPr/>
              <a:t>2</a:t>
            </a:fld>
            <a:endParaRPr lang="en-US" dirty="0">
              <a:solidFill>
                <a:srgbClr val="0080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5053014"/>
            <a:ext cx="1708077" cy="64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87630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5334000" y="4267200"/>
            <a:ext cx="3581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4572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275" y="1279693"/>
            <a:ext cx="82759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Requested Board Action 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" pitchFamily="2" charset="0"/>
            </a:endParaRPr>
          </a:p>
          <a:p>
            <a:pPr algn="ctr"/>
            <a:endParaRPr lang="en-US" sz="32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ue Highway" pitchFamily="2" charset="0"/>
            </a:endParaRPr>
          </a:p>
          <a:p>
            <a:pPr algn="ctr"/>
            <a:endParaRPr lang="en-US" sz="800" b="1" dirty="0" smtClean="0">
              <a:solidFill>
                <a:srgbClr val="3366CC"/>
              </a:solidFill>
              <a:latin typeface="Blue Highway" pitchFamily="2" charset="0"/>
            </a:endParaRPr>
          </a:p>
          <a:p>
            <a:pPr algn="ctr"/>
            <a:endParaRPr lang="en-US" sz="3600" b="1" dirty="0" smtClean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0F69-65F3-4A2E-8164-A206E89FF730}" type="slidenum">
              <a:rPr lang="en-US" smtClean="0">
                <a:solidFill>
                  <a:srgbClr val="008080"/>
                </a:solidFill>
              </a:rPr>
              <a:pPr/>
              <a:t>3</a:t>
            </a:fld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061" y="2117161"/>
            <a:ext cx="80112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Approve a Letter of Support, from the Central Valley Flood Protection Board to the U.S. Army Corps of Engineers; to serve as the non-federal sponsor for the improvements described in the General Reevaluation Report for the West Sacramento Project; and</a:t>
            </a:r>
          </a:p>
          <a:p>
            <a:pPr marL="457200" indent="-457200">
              <a:buFontTx/>
              <a:buAutoNum type="arabicPeriod"/>
            </a:pPr>
            <a:endParaRPr lang="en-US" sz="2000" dirty="0" smtClean="0"/>
          </a:p>
          <a:p>
            <a:pPr marL="457200" lvl="0" indent="-457200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Delegate to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Executive Officer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authority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sign the Letter of Support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substantially the form attached hereto.</a:t>
            </a:r>
          </a:p>
          <a:p>
            <a:pPr marL="457200" lvl="0" indent="-457200">
              <a:buFontTx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982638"/>
            <a:ext cx="8229600" cy="86836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Study Area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325" y="1819939"/>
            <a:ext cx="3674312" cy="40704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0F69-65F3-4A2E-8164-A206E89FF730}" type="slidenum">
              <a:rPr lang="en-US" smtClean="0">
                <a:solidFill>
                  <a:srgbClr val="008080"/>
                </a:solidFill>
              </a:rPr>
              <a:pPr/>
              <a:t>4</a:t>
            </a:fld>
            <a:endParaRPr lang="en-US" dirty="0">
              <a:solidFill>
                <a:srgbClr val="0080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8" y="1606858"/>
            <a:ext cx="3571939" cy="471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20"/>
          <p:cNvSpPr>
            <a:spLocks noChangeShapeType="1"/>
          </p:cNvSpPr>
          <p:nvPr/>
        </p:nvSpPr>
        <p:spPr bwMode="auto">
          <a:xfrm flipV="1">
            <a:off x="3200401" y="3266236"/>
            <a:ext cx="2590800" cy="6963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791201" y="3028950"/>
            <a:ext cx="352424" cy="333375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4" y="6440029"/>
            <a:ext cx="275647" cy="15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3776" y="6331111"/>
            <a:ext cx="3636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West Sacramento GRR Study Area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5568950"/>
            <a:ext cx="9757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Cross Levee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" y="982638"/>
            <a:ext cx="8229600" cy="86836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Study Goals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689" y="1728862"/>
            <a:ext cx="80701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West Sacramento, California Project General Reevaluation Report will:</a:t>
            </a:r>
          </a:p>
          <a:p>
            <a:endParaRPr lang="en-US" sz="2400" dirty="0" smtClean="0"/>
          </a:p>
          <a:p>
            <a:pPr marL="287338" indent="-287338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Evaluate </a:t>
            </a:r>
            <a:r>
              <a:rPr lang="en-US" sz="2400" dirty="0" smtClean="0"/>
              <a:t>flood risk reduction alternatives </a:t>
            </a:r>
            <a:r>
              <a:rPr lang="en-US" sz="2400" dirty="0"/>
              <a:t>for the </a:t>
            </a:r>
            <a:r>
              <a:rPr lang="en-US" sz="2400" dirty="0" smtClean="0"/>
              <a:t>City </a:t>
            </a:r>
            <a:r>
              <a:rPr lang="en-US" sz="2400" dirty="0"/>
              <a:t>of West Sacramento, CA.</a:t>
            </a:r>
          </a:p>
          <a:p>
            <a:pPr marL="287338" indent="-287338">
              <a:buFont typeface="Arial" pitchFamily="34" charset="0"/>
              <a:buChar char="•"/>
              <a:tabLst>
                <a:tab pos="457200" algn="l"/>
              </a:tabLst>
            </a:pPr>
            <a:endParaRPr lang="en-US" sz="2400" dirty="0"/>
          </a:p>
          <a:p>
            <a:pPr marL="287338" indent="-287338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Recommend alternatives consistent with the Central Valley Flood Protection Plan (CVFPP).</a:t>
            </a:r>
          </a:p>
          <a:p>
            <a:pPr marL="287338" indent="-287338">
              <a:buFont typeface="Arial" pitchFamily="34" charset="0"/>
              <a:buChar char="•"/>
              <a:tabLst>
                <a:tab pos="457200" algn="l"/>
              </a:tabLst>
            </a:pPr>
            <a:endParaRPr lang="en-US" sz="2400" dirty="0"/>
          </a:p>
          <a:p>
            <a:pPr marL="287338" indent="-287338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Authorize </a:t>
            </a:r>
            <a:r>
              <a:rPr lang="en-US" sz="2400" dirty="0" smtClean="0"/>
              <a:t>a </a:t>
            </a:r>
            <a:r>
              <a:rPr lang="en-US" sz="2400" dirty="0"/>
              <a:t>project that will provide 200-year or greater flood protection for the </a:t>
            </a:r>
            <a:r>
              <a:rPr lang="en-US" sz="2400" dirty="0" smtClean="0"/>
              <a:t>City of West Sacramento in accordance with Senate Bill 5.</a:t>
            </a:r>
            <a:endParaRPr lang="en-US" sz="2400" dirty="0"/>
          </a:p>
          <a:p>
            <a:pPr marL="287338" indent="-287338">
              <a:tabLst>
                <a:tab pos="457200" algn="l"/>
              </a:tabLst>
            </a:pPr>
            <a:endParaRPr lang="en-US" sz="2400" dirty="0" smtClean="0"/>
          </a:p>
          <a:p>
            <a:pPr marL="233363" indent="-233363"/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0F69-65F3-4A2E-8164-A206E89FF730}" type="slidenum">
              <a:rPr lang="en-US" smtClean="0">
                <a:solidFill>
                  <a:srgbClr val="008080"/>
                </a:solidFill>
              </a:rPr>
              <a:pPr/>
              <a:t>5</a:t>
            </a:fld>
            <a:endParaRPr lang="en-US" dirty="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27" y="754664"/>
            <a:ext cx="8229600" cy="1312886"/>
          </a:xfrm>
        </p:spPr>
        <p:txBody>
          <a:bodyPr/>
          <a:lstStyle/>
          <a:p>
            <a:r>
              <a:rPr lang="en-US" sz="44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History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0F69-65F3-4A2E-8164-A206E89FF730}" type="slidenum">
              <a:rPr lang="en-US" smtClean="0">
                <a:solidFill>
                  <a:srgbClr val="008080"/>
                </a:solidFill>
              </a:rPr>
              <a:pPr/>
              <a:t>6</a:t>
            </a:fld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1386" y="1401408"/>
            <a:ext cx="8952614" cy="504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		</a:t>
            </a:r>
          </a:p>
          <a:p>
            <a:pPr marR="0" lvl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1998-2002	Original West Sacramento Project		</a:t>
            </a:r>
          </a:p>
          <a:p>
            <a:pPr marL="2114550" lvl="4" indent="-285750">
              <a:spcBef>
                <a:spcPct val="20000"/>
              </a:spcBef>
              <a:buSzPct val="90000"/>
              <a:buFont typeface="Arial" pitchFamily="34" charset="0"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Designed to provide greater than 200-year protection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2007 </a:t>
            </a:r>
            <a:r>
              <a:rPr lang="en-US" sz="2000" kern="0" dirty="0" smtClean="0">
                <a:solidFill>
                  <a:prstClr val="black"/>
                </a:solidFill>
              </a:rPr>
              <a:t>		USACE </a:t>
            </a:r>
            <a:r>
              <a:rPr lang="en-US" sz="2000" kern="0" dirty="0">
                <a:solidFill>
                  <a:prstClr val="black"/>
                </a:solidFill>
              </a:rPr>
              <a:t>Adopts new Certification </a:t>
            </a:r>
            <a:r>
              <a:rPr lang="en-US" sz="2000" kern="0" dirty="0" smtClean="0">
                <a:solidFill>
                  <a:prstClr val="black"/>
                </a:solidFill>
              </a:rPr>
              <a:t>Guidance  		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Changes </a:t>
            </a:r>
            <a:r>
              <a:rPr lang="en-US" sz="2000" kern="0" dirty="0">
                <a:solidFill>
                  <a:prstClr val="black"/>
                </a:solidFill>
              </a:rPr>
              <a:t>original protection level </a:t>
            </a:r>
            <a:r>
              <a:rPr lang="en-US" sz="2000" kern="0" dirty="0" smtClean="0">
                <a:solidFill>
                  <a:prstClr val="black"/>
                </a:solidFill>
              </a:rPr>
              <a:t>objectives </a:t>
            </a:r>
          </a:p>
          <a:p>
            <a:pPr marL="2171700" lvl="4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Requires reevaluation to </a:t>
            </a:r>
            <a:r>
              <a:rPr lang="en-US" sz="2000" kern="0" dirty="0">
                <a:solidFill>
                  <a:prstClr val="black"/>
                </a:solidFill>
              </a:rPr>
              <a:t>correct </a:t>
            </a:r>
            <a:r>
              <a:rPr lang="en-US" sz="2000" kern="0" dirty="0" smtClean="0">
                <a:solidFill>
                  <a:prstClr val="black"/>
                </a:solidFill>
              </a:rPr>
              <a:t>deficiencies</a:t>
            </a:r>
            <a:endParaRPr lang="en-US" sz="2000" kern="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2009</a:t>
            </a:r>
            <a:r>
              <a:rPr lang="en-US" sz="2000" kern="0" dirty="0" smtClean="0">
                <a:solidFill>
                  <a:prstClr val="black"/>
                </a:solidFill>
              </a:rPr>
              <a:t>		Feasibility Cost Share Agreement (FCSA) between  			West Sacramento Area Flood Control Agency and USACE</a:t>
            </a:r>
            <a:endParaRPr lang="en-US" sz="2000" kern="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 smtClean="0"/>
              <a:t>2010</a:t>
            </a:r>
            <a:r>
              <a:rPr lang="en-US" sz="2000" kern="0" dirty="0" smtClean="0"/>
              <a:t>		Amendment  </a:t>
            </a:r>
            <a:r>
              <a:rPr lang="en-US" sz="2000" kern="0" dirty="0"/>
              <a:t>#1 to the FCSA </a:t>
            </a:r>
            <a:r>
              <a:rPr lang="en-US" sz="2000" kern="0" dirty="0" smtClean="0"/>
              <a:t>                                 			State of California (CVFPB) added as a Non-federal Sponsor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2014		Amendment  </a:t>
            </a:r>
            <a:r>
              <a:rPr lang="en-US" sz="2000" kern="0" dirty="0" smtClean="0">
                <a:solidFill>
                  <a:prstClr val="black"/>
                </a:solidFill>
              </a:rPr>
              <a:t>#2 </a:t>
            </a:r>
            <a:r>
              <a:rPr lang="en-US" sz="2000" kern="0" dirty="0">
                <a:solidFill>
                  <a:prstClr val="black"/>
                </a:solidFill>
              </a:rPr>
              <a:t>to the FCSA                                  			</a:t>
            </a:r>
            <a:r>
              <a:rPr lang="en-US" sz="2000" kern="0" dirty="0" smtClean="0">
                <a:solidFill>
                  <a:prstClr val="black"/>
                </a:solidFill>
              </a:rPr>
              <a:t>Increased total study cost from $5.7M to $</a:t>
            </a:r>
            <a:r>
              <a:rPr lang="en-US" sz="2000" kern="0" dirty="0" smtClean="0">
                <a:solidFill>
                  <a:prstClr val="black"/>
                </a:solidFill>
              </a:rPr>
              <a:t>7.8M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prstClr val="black"/>
                </a:solidFill>
              </a:rPr>
              <a:t>2015</a:t>
            </a:r>
            <a:r>
              <a:rPr lang="en-US" sz="2000" kern="0" dirty="0">
                <a:solidFill>
                  <a:prstClr val="black"/>
                </a:solidFill>
              </a:rPr>
              <a:t>		Amendment  </a:t>
            </a:r>
            <a:r>
              <a:rPr lang="en-US" sz="2000" kern="0" dirty="0" smtClean="0">
                <a:solidFill>
                  <a:prstClr val="black"/>
                </a:solidFill>
              </a:rPr>
              <a:t>#3 </a:t>
            </a:r>
            <a:r>
              <a:rPr lang="en-US" sz="2000" kern="0" dirty="0">
                <a:solidFill>
                  <a:prstClr val="black"/>
                </a:solidFill>
              </a:rPr>
              <a:t>to the FCSA                                  			Increased total study cost from </a:t>
            </a:r>
            <a:r>
              <a:rPr lang="en-US" sz="2000" kern="0" dirty="0" smtClean="0">
                <a:solidFill>
                  <a:prstClr val="black"/>
                </a:solidFill>
              </a:rPr>
              <a:t>$7.8M </a:t>
            </a:r>
            <a:r>
              <a:rPr lang="en-US" sz="2000" kern="0" dirty="0">
                <a:solidFill>
                  <a:prstClr val="black"/>
                </a:solidFill>
              </a:rPr>
              <a:t>to </a:t>
            </a:r>
            <a:r>
              <a:rPr lang="en-US" sz="2000" kern="0" dirty="0" smtClean="0">
                <a:solidFill>
                  <a:prstClr val="black"/>
                </a:solidFill>
              </a:rPr>
              <a:t>$8.57M</a:t>
            </a:r>
            <a:endParaRPr lang="en-US" sz="2000" kern="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000" kern="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marR="0" lvl="1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Tx/>
              <a:buSzPct val="90000"/>
              <a:tabLst/>
              <a:defRPr/>
            </a:pPr>
            <a:endParaRPr lang="en-US" sz="1400" kern="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87630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8" y="1050113"/>
            <a:ext cx="8229600" cy="842298"/>
          </a:xfrm>
        </p:spPr>
        <p:txBody>
          <a:bodyPr/>
          <a:lstStyle/>
          <a:p>
            <a:r>
              <a:rPr lang="en-US" sz="4000" b="1" dirty="0" smtClean="0">
                <a:solidFill>
                  <a:srgbClr val="3366CC"/>
                </a:solidFill>
              </a:rPr>
              <a:t>USACE Study Schedule</a:t>
            </a:r>
            <a:endParaRPr lang="en-US" sz="4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475175"/>
            <a:ext cx="9067800" cy="364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Milestone #1	(Identify Alternatives) 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		March</a:t>
            </a:r>
            <a:r>
              <a:rPr lang="en-US" sz="2000" kern="0" noProof="0" dirty="0" smtClean="0"/>
              <a:t> 2012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Milestone #2 (Tentatively Selected Plan)		May </a:t>
            </a:r>
            <a:r>
              <a:rPr lang="en-US" sz="2000" kern="0" dirty="0" smtClean="0"/>
              <a:t>2014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Milestone #3 (Agency Decision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)			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April 2015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endParaRPr lang="en-US" sz="2000" kern="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Milestone #4 (Final Report)  </a:t>
            </a:r>
            <a:r>
              <a:rPr lang="en-US" sz="2000" kern="0" dirty="0"/>
              <a:t>	</a:t>
            </a:r>
            <a:r>
              <a:rPr lang="en-US" sz="2000" kern="0" dirty="0" smtClean="0"/>
              <a:t>			</a:t>
            </a:r>
            <a:r>
              <a:rPr lang="en-US" sz="2000" kern="0" dirty="0" smtClean="0"/>
              <a:t>Sept. </a:t>
            </a:r>
            <a:r>
              <a:rPr lang="en-US" sz="2000" kern="0" dirty="0" smtClean="0"/>
              <a:t>2015 (est.)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Milestone #5 (Chief’s Report)  	   	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Dec. </a:t>
            </a:r>
            <a:r>
              <a:rPr lang="en-US" sz="2000" kern="0" noProof="0" dirty="0" smtClean="0"/>
              <a:t>2015 (est.)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Technic" pitchFamily="2" charset="2"/>
              </a:rPr>
              <a:t>	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echnic" pitchFamily="2" charset="2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0F69-65F3-4A2E-8164-A206E89FF730}" type="slidenum">
              <a:rPr lang="en-US" smtClean="0">
                <a:solidFill>
                  <a:srgbClr val="008080"/>
                </a:solidFill>
              </a:rPr>
              <a:pPr/>
              <a:t>7</a:t>
            </a:fld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8228" y="1976295"/>
            <a:ext cx="9239250" cy="7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 USACE Milestones __             __________________________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dirty="0" smtClean="0">
                <a:latin typeface="Technic" pitchFamily="2" charset="2"/>
              </a:rPr>
              <a:t>		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echnic" pitchFamily="2" charset="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469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01" y="706340"/>
            <a:ext cx="8229600" cy="885825"/>
          </a:xfrm>
        </p:spPr>
        <p:txBody>
          <a:bodyPr/>
          <a:lstStyle/>
          <a:p>
            <a:r>
              <a:rPr lang="en-US" b="1" dirty="0" smtClean="0">
                <a:solidFill>
                  <a:srgbClr val="3366CC"/>
                </a:solidFill>
              </a:rPr>
              <a:t>Project </a:t>
            </a:r>
            <a:r>
              <a:rPr lang="en-US" b="1" dirty="0" smtClean="0">
                <a:solidFill>
                  <a:srgbClr val="3366CC"/>
                </a:solidFill>
              </a:rPr>
              <a:t>Cost</a:t>
            </a:r>
            <a:br>
              <a:rPr lang="en-US" b="1" dirty="0" smtClean="0">
                <a:solidFill>
                  <a:srgbClr val="3366CC"/>
                </a:solidFill>
              </a:rPr>
            </a:br>
            <a:r>
              <a:rPr lang="en-US" sz="2000" b="1" dirty="0" smtClean="0">
                <a:solidFill>
                  <a:srgbClr val="3366CC"/>
                </a:solidFill>
              </a:rPr>
              <a:t>Feasibility Cost Share Agreement (FCSA) </a:t>
            </a:r>
            <a:endParaRPr lang="en-US" sz="2000" b="1" dirty="0">
              <a:solidFill>
                <a:srgbClr val="3366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0F69-65F3-4A2E-8164-A206E89FF7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20404" y="2880332"/>
            <a:ext cx="2130726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Proposed FSCA</a:t>
            </a:r>
          </a:p>
          <a:p>
            <a:pPr algn="ctr"/>
            <a:r>
              <a:rPr lang="en-US" b="1" dirty="0" smtClean="0"/>
              <a:t>$8,570,000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96376" y="4071383"/>
            <a:ext cx="21738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Federal Cost (50%)</a:t>
            </a:r>
          </a:p>
          <a:p>
            <a:pPr algn="ctr"/>
            <a:r>
              <a:rPr lang="en-US" dirty="0" smtClean="0"/>
              <a:t>$4,285,000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20404" y="4071050"/>
            <a:ext cx="2130726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State Cost (25%)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$2,142,500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8"/>
          <p:cNvCxnSpPr>
            <a:stCxn id="15" idx="2"/>
            <a:endCxn id="18" idx="0"/>
          </p:cNvCxnSpPr>
          <p:nvPr/>
        </p:nvCxnSpPr>
        <p:spPr>
          <a:xfrm>
            <a:off x="4385767" y="3526663"/>
            <a:ext cx="0" cy="54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983304" y="3798856"/>
            <a:ext cx="4742945" cy="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26249" y="3799190"/>
            <a:ext cx="0" cy="272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</p:cNvCxnSpPr>
          <p:nvPr/>
        </p:nvCxnSpPr>
        <p:spPr>
          <a:xfrm flipV="1">
            <a:off x="1983304" y="3798857"/>
            <a:ext cx="0" cy="272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36444" y="4071049"/>
            <a:ext cx="21796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Cost (25%)</a:t>
            </a:r>
          </a:p>
          <a:p>
            <a:pPr algn="ctr"/>
            <a:r>
              <a:rPr lang="en-US" dirty="0" smtClean="0"/>
              <a:t>$2,142,500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2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87630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3110" name="Text Box 6"/>
          <p:cNvSpPr txBox="1">
            <a:spLocks noChangeArrowheads="1"/>
          </p:cNvSpPr>
          <p:nvPr/>
        </p:nvSpPr>
        <p:spPr bwMode="auto">
          <a:xfrm>
            <a:off x="5334000" y="4267200"/>
            <a:ext cx="3581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4572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0F69-65F3-4A2E-8164-A206E89FF730}" type="slidenum">
              <a:rPr lang="en-US" smtClean="0">
                <a:solidFill>
                  <a:srgbClr val="008080"/>
                </a:solidFill>
              </a:rPr>
              <a:pPr/>
              <a:t>9</a:t>
            </a:fld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061" y="2342792"/>
            <a:ext cx="80112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Approve </a:t>
            </a:r>
            <a:r>
              <a:rPr lang="en-US" sz="2000" dirty="0" smtClean="0"/>
              <a:t>a Letter of Support, from the Central Valley Flood Protection Board to the U.S. Army Corps of Engineers; to serve as the non-federal sponsor for the improvements described in the General Reevaluation Report for the West Sacramento Project; </a:t>
            </a:r>
            <a:r>
              <a:rPr lang="en-US" sz="2000" dirty="0" smtClean="0"/>
              <a:t>and</a:t>
            </a:r>
          </a:p>
          <a:p>
            <a:pPr marL="457200" indent="-457200">
              <a:buFontTx/>
              <a:buAutoNum type="arabicPeriod"/>
            </a:pPr>
            <a:endParaRPr lang="en-US" sz="2000" dirty="0" smtClean="0"/>
          </a:p>
          <a:p>
            <a:pPr marL="457200" lvl="0" indent="-457200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Delegate to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Executive Officer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authority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sign the Letter of Support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substantially the form attached hereto.</a:t>
            </a:r>
          </a:p>
          <a:p>
            <a:pPr marL="457200" lvl="0" indent="-457200">
              <a:buFontTx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136" y="532541"/>
            <a:ext cx="8011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44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Staff </a:t>
            </a:r>
            <a:r>
              <a:rPr lang="en-US" sz="4400" b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Recommendation</a:t>
            </a:r>
            <a:endParaRPr lang="en-US" sz="1200" b="1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1200" b="1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2800" b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Adopt Resolution No. </a:t>
            </a:r>
            <a:r>
              <a:rPr lang="en-US" sz="2800" b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2015-13 </a:t>
            </a:r>
            <a:r>
              <a:rPr lang="en-US" sz="2800" b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to:</a:t>
            </a:r>
          </a:p>
          <a:p>
            <a:pPr marL="457200" lvl="0" indent="-457200">
              <a:buFontTx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Tx/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VFPB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tudies Section Slid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tudies Section Slid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CVFPB1</Template>
  <TotalTime>16238</TotalTime>
  <Words>412</Words>
  <Application>Microsoft Office PowerPoint</Application>
  <PresentationFormat>On-screen Show (4:3)</PresentationFormat>
  <Paragraphs>142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CVFPB1</vt:lpstr>
      <vt:lpstr>1_Custom Design</vt:lpstr>
      <vt:lpstr>Custom Design</vt:lpstr>
      <vt:lpstr>Studies Section Slide Background</vt:lpstr>
      <vt:lpstr>1_Studies Section Slide Background</vt:lpstr>
      <vt:lpstr>PowerPoint Presentation</vt:lpstr>
      <vt:lpstr>Study Sponsors </vt:lpstr>
      <vt:lpstr>PowerPoint Presentation</vt:lpstr>
      <vt:lpstr>Study Area </vt:lpstr>
      <vt:lpstr>Study Goals </vt:lpstr>
      <vt:lpstr>History </vt:lpstr>
      <vt:lpstr>USACE Study Schedule</vt:lpstr>
      <vt:lpstr>Project Cost Feasibility Cost Share Agreement (FCSA) </vt:lpstr>
      <vt:lpstr>PowerPoint Presentation</vt:lpstr>
      <vt:lpstr>Questions? </vt:lpstr>
    </vt:vector>
  </TitlesOfParts>
  <Company>DWR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Acken</dc:creator>
  <cp:lastModifiedBy>mmusto</cp:lastModifiedBy>
  <cp:revision>887</cp:revision>
  <cp:lastPrinted>2015-02-10T21:36:42Z</cp:lastPrinted>
  <dcterms:created xsi:type="dcterms:W3CDTF">2008-04-10T20:05:02Z</dcterms:created>
  <dcterms:modified xsi:type="dcterms:W3CDTF">2015-08-17T21:42:09Z</dcterms:modified>
</cp:coreProperties>
</file>